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22D04-A803-4D47-A0DE-C1831C46AD49}" v="1" dt="2025-05-09T21:06:59.959"/>
    <p1510:client id="{26848EB1-DEB8-0ACB-4EED-94AD541D25F0}" v="337" dt="2025-02-12T11:58:59.683"/>
    <p1510:client id="{EFC9A82D-70D5-C278-E41B-50AF971EBF5E}" v="195" dt="2025-02-12T11:45:48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th And Science Formulas">
            <a:extLst>
              <a:ext uri="{FF2B5EF4-FFF2-40B4-BE49-F238E27FC236}">
                <a16:creationId xmlns:a16="http://schemas.microsoft.com/office/drawing/2014/main" id="{6EA02FD4-52D3-3DD6-2529-7AEF4173D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Research on renewable 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Felix and Ismael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5F2A9-BC06-0057-AE4A-C9B9260F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Hydro electricity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262EE-3CDC-EB15-F4B7-F2039DA6B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lvl="1" indent="0">
              <a:buNone/>
            </a:pPr>
            <a:r>
              <a:rPr lang="en-US" sz="2200" b="1"/>
              <a:t>Pros:        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</a:rPr>
              <a:t>Renewable energy source.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</a:rPr>
              <a:t>Can meet peak electricity demands.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</a:rPr>
              <a:t>Pairs well with other renewables.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</a:rPr>
              <a:t>It is an inexpensive source of energy In the long run.</a:t>
            </a:r>
          </a:p>
          <a:p>
            <a:pPr marL="457200" lvl="1" indent="0">
              <a:buNone/>
            </a:pPr>
            <a:r>
              <a:rPr lang="en-US" sz="2200" b="1"/>
              <a:t>Cons: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</a:rPr>
              <a:t>Expensive up front.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</a:rPr>
              <a:t>There are a lack of available reservoirs.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</a:rPr>
              <a:t>There are some environmental impacts.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</a:rPr>
              <a:t>Facilities rely on local hydrology. (water properties)</a:t>
            </a:r>
          </a:p>
        </p:txBody>
      </p:sp>
      <p:pic>
        <p:nvPicPr>
          <p:cNvPr id="4" name="Picture 3" descr="China's Three Gorges Dam is one of the ...">
            <a:extLst>
              <a:ext uri="{FF2B5EF4-FFF2-40B4-BE49-F238E27FC236}">
                <a16:creationId xmlns:a16="http://schemas.microsoft.com/office/drawing/2014/main" id="{7E555CBC-850E-CBB8-9ADF-73D1E2DB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22" r="28057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79F6C-E39B-D80C-3A65-B1E44CFBB6D4}"/>
              </a:ext>
            </a:extLst>
          </p:cNvPr>
          <p:cNvSpPr txBox="1"/>
          <p:nvPr/>
        </p:nvSpPr>
        <p:spPr>
          <a:xfrm>
            <a:off x="8436428" y="7619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Next: Tidal Energy</a:t>
            </a:r>
          </a:p>
        </p:txBody>
      </p:sp>
      <p:pic>
        <p:nvPicPr>
          <p:cNvPr id="8" name="Picture 7" descr="Tidal Power | Saving Earth ...">
            <a:extLst>
              <a:ext uri="{FF2B5EF4-FFF2-40B4-BE49-F238E27FC236}">
                <a16:creationId xmlns:a16="http://schemas.microsoft.com/office/drawing/2014/main" id="{7575A35D-1A6A-420B-1C2D-251D4E48B1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51" r="22228" b="-1"/>
          <a:stretch/>
        </p:blipFill>
        <p:spPr>
          <a:xfrm>
            <a:off x="10338750" y="-547"/>
            <a:ext cx="560911" cy="58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D8995-2EEA-370F-CDF5-DB2631881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Tidal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2BFC-BA7D-52C3-1E39-AC40288D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sz="2000" b="1"/>
              <a:t>Cons: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      </a:t>
            </a:r>
            <a:r>
              <a:rPr lang="en-US" sz="2000" b="1">
                <a:ea typeface="+mn-lt"/>
                <a:cs typeface="+mn-lt"/>
              </a:rPr>
              <a:t>   </a:t>
            </a: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Initial construction cost is very high.</a:t>
            </a:r>
            <a:endParaRPr lang="en-US" sz="20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         Formation of silt behind the barrage.</a:t>
            </a:r>
          </a:p>
          <a:p>
            <a:pPr marL="0" indent="0">
              <a:buNone/>
            </a:pP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        Effect on animals and plants living near tidal stations </a:t>
            </a:r>
            <a:endParaRPr lang="en-US" sz="20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         Very few suitable sites for constructing barrages.</a:t>
            </a:r>
            <a:endParaRPr lang="en-US" sz="20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         Disturbs migration of living creatures in the ocean.</a:t>
            </a:r>
            <a:endParaRPr lang="en-US" sz="2000" b="1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000" b="1"/>
              <a:t>Pros:</a:t>
            </a:r>
          </a:p>
          <a:p>
            <a:pPr marL="457200" lvl="1" indent="0">
              <a:buNone/>
            </a:pPr>
            <a:r>
              <a:rPr lang="en-US" sz="2000" b="1">
                <a:solidFill>
                  <a:srgbClr val="00B050"/>
                </a:solidFill>
              </a:rPr>
              <a:t>Clean.</a:t>
            </a:r>
          </a:p>
          <a:p>
            <a:pPr marL="457200" lvl="1" indent="0">
              <a:buNone/>
            </a:pPr>
            <a:r>
              <a:rPr lang="en-US" sz="2000" b="1">
                <a:solidFill>
                  <a:srgbClr val="00B050"/>
                </a:solidFill>
              </a:rPr>
              <a:t>Renewable .</a:t>
            </a:r>
          </a:p>
          <a:p>
            <a:pPr marL="457200" lvl="1" indent="0">
              <a:buNone/>
            </a:pPr>
            <a:r>
              <a:rPr lang="en-US" sz="2000" b="1">
                <a:solidFill>
                  <a:srgbClr val="00B050"/>
                </a:solidFill>
              </a:rPr>
              <a:t>Sustainable resource.</a:t>
            </a:r>
          </a:p>
        </p:txBody>
      </p:sp>
      <p:pic>
        <p:nvPicPr>
          <p:cNvPr id="4" name="Picture 3" descr="Tidal Power | Saving Earth ...">
            <a:extLst>
              <a:ext uri="{FF2B5EF4-FFF2-40B4-BE49-F238E27FC236}">
                <a16:creationId xmlns:a16="http://schemas.microsoft.com/office/drawing/2014/main" id="{69F33544-2287-DC67-44A5-BF4D4F19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1" r="22228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554C0A-6824-E8AC-5B5E-DC5119ABBA15}"/>
              </a:ext>
            </a:extLst>
          </p:cNvPr>
          <p:cNvSpPr txBox="1"/>
          <p:nvPr/>
        </p:nvSpPr>
        <p:spPr>
          <a:xfrm>
            <a:off x="8436428" y="7619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Next: Geothermal</a:t>
            </a:r>
          </a:p>
        </p:txBody>
      </p:sp>
      <p:pic>
        <p:nvPicPr>
          <p:cNvPr id="8" name="Picture 7" descr="Geothermal Power | Audubon California">
            <a:extLst>
              <a:ext uri="{FF2B5EF4-FFF2-40B4-BE49-F238E27FC236}">
                <a16:creationId xmlns:a16="http://schemas.microsoft.com/office/drawing/2014/main" id="{314F7FDB-D2F0-3655-EF72-ECB7C8EFC0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90" r="26204" b="1"/>
          <a:stretch/>
        </p:blipFill>
        <p:spPr>
          <a:xfrm>
            <a:off x="10328981" y="-547"/>
            <a:ext cx="580448" cy="6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8D6CE-8172-EA10-ECA4-E938B9C1A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AF3485-935B-8B3A-3DD7-732A39294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0F902-BC08-D42D-9020-3A714431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Tidal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E749CA70-79BF-33DF-7AE7-187858C17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D964-C538-4856-5424-0D0A7C0F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sz="2000" b="1"/>
              <a:t>Cons: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      </a:t>
            </a:r>
            <a:r>
              <a:rPr lang="en-US" sz="2000" b="1">
                <a:ea typeface="+mn-lt"/>
                <a:cs typeface="+mn-lt"/>
              </a:rPr>
              <a:t>   </a:t>
            </a: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Initial construction cost is very high.</a:t>
            </a:r>
            <a:endParaRPr lang="en-US" sz="20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         Formation of silt behind the barrage.</a:t>
            </a:r>
          </a:p>
          <a:p>
            <a:pPr marL="0" indent="0">
              <a:buNone/>
            </a:pP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        Effect on animals and plants living near tidal stations </a:t>
            </a:r>
            <a:endParaRPr lang="en-US" sz="20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         Very few suitable sites for constructing barrages.</a:t>
            </a:r>
            <a:endParaRPr lang="en-US" sz="20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         Disturbs migration of living creatures in the ocean.</a:t>
            </a:r>
            <a:endParaRPr lang="en-US" sz="2000" b="1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000" b="1"/>
              <a:t>Pros:</a:t>
            </a:r>
          </a:p>
          <a:p>
            <a:pPr marL="457200" lvl="1" indent="0">
              <a:buNone/>
            </a:pPr>
            <a:r>
              <a:rPr lang="en-US" sz="2000" b="1">
                <a:solidFill>
                  <a:srgbClr val="00B050"/>
                </a:solidFill>
              </a:rPr>
              <a:t>Clean.</a:t>
            </a:r>
          </a:p>
          <a:p>
            <a:pPr marL="457200" lvl="1" indent="0">
              <a:buNone/>
            </a:pPr>
            <a:r>
              <a:rPr lang="en-US" sz="2000" b="1">
                <a:solidFill>
                  <a:srgbClr val="00B050"/>
                </a:solidFill>
              </a:rPr>
              <a:t>Renewable .</a:t>
            </a:r>
          </a:p>
          <a:p>
            <a:pPr marL="457200" lvl="1" indent="0">
              <a:buNone/>
            </a:pPr>
            <a:r>
              <a:rPr lang="en-US" sz="2000" b="1">
                <a:solidFill>
                  <a:srgbClr val="00B050"/>
                </a:solidFill>
              </a:rPr>
              <a:t>Sustainable resource.</a:t>
            </a:r>
          </a:p>
        </p:txBody>
      </p:sp>
      <p:pic>
        <p:nvPicPr>
          <p:cNvPr id="4" name="Picture 3" descr="Tidal Power | Saving Earth ...">
            <a:extLst>
              <a:ext uri="{FF2B5EF4-FFF2-40B4-BE49-F238E27FC236}">
                <a16:creationId xmlns:a16="http://schemas.microsoft.com/office/drawing/2014/main" id="{A1E289A8-CB7C-C42A-8AAC-188EBA63FE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1" r="22228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C7BD01-B9DD-C624-2F44-E47C417B6093}"/>
              </a:ext>
            </a:extLst>
          </p:cNvPr>
          <p:cNvSpPr txBox="1"/>
          <p:nvPr/>
        </p:nvSpPr>
        <p:spPr>
          <a:xfrm>
            <a:off x="8436428" y="7619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Next: Geothermal</a:t>
            </a:r>
          </a:p>
        </p:txBody>
      </p:sp>
      <p:pic>
        <p:nvPicPr>
          <p:cNvPr id="8" name="Picture 7" descr="Geothermal Power | Audubon California">
            <a:extLst>
              <a:ext uri="{FF2B5EF4-FFF2-40B4-BE49-F238E27FC236}">
                <a16:creationId xmlns:a16="http://schemas.microsoft.com/office/drawing/2014/main" id="{071779D0-CF81-883B-AFAF-22C51A1C2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90" r="26204" b="1"/>
          <a:stretch/>
        </p:blipFill>
        <p:spPr>
          <a:xfrm>
            <a:off x="10328981" y="-547"/>
            <a:ext cx="580448" cy="618666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560AFFCE-68C0-39A6-225F-A46040513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019" y="76689"/>
            <a:ext cx="4723423" cy="2015391"/>
          </a:xfrm>
          <a:prstGeom prst="rect">
            <a:avLst/>
          </a:prstGeom>
        </p:spPr>
      </p:pic>
      <p:pic>
        <p:nvPicPr>
          <p:cNvPr id="7" name="Picture 6" descr="Red Arrow Graphic, directional symbol, pointing left, visual indicator, design element, Clickbait Arrow PNG">
            <a:extLst>
              <a:ext uri="{FF2B5EF4-FFF2-40B4-BE49-F238E27FC236}">
                <a16:creationId xmlns:a16="http://schemas.microsoft.com/office/drawing/2014/main" id="{4487A047-15D1-1B2E-90C1-EDFB11D55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4" y="1598247"/>
            <a:ext cx="1932353" cy="1942123"/>
          </a:xfrm>
          <a:prstGeom prst="rect">
            <a:avLst/>
          </a:prstGeom>
        </p:spPr>
      </p:pic>
      <p:pic>
        <p:nvPicPr>
          <p:cNvPr id="14" name="Picture 13" descr="Clipart hand circle, Clipart hand circle Transparent FREE for download ...">
            <a:extLst>
              <a:ext uri="{FF2B5EF4-FFF2-40B4-BE49-F238E27FC236}">
                <a16:creationId xmlns:a16="http://schemas.microsoft.com/office/drawing/2014/main" id="{C89DC1EC-7FBA-F8B3-C706-A4D4DF1C8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615" y="1083172"/>
            <a:ext cx="4913615" cy="10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8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EC1E1-18BE-9C92-6AB5-D0F4CC43E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Geothermal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3299E-E55A-B746-8FB4-0528F6024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/>
              <a:t> </a:t>
            </a:r>
            <a:r>
              <a:rPr lang="en-US" sz="2200" b="1"/>
              <a:t>Pros:</a:t>
            </a:r>
          </a:p>
          <a:p>
            <a:pPr marL="0" indent="0">
              <a:buNone/>
            </a:pPr>
            <a:r>
              <a:rPr lang="en-US" sz="2200" b="1"/>
              <a:t> </a:t>
            </a:r>
            <a:r>
              <a:rPr lang="en-US" sz="2200" b="1">
                <a:solidFill>
                  <a:srgbClr val="00B050"/>
                </a:solidFill>
              </a:rPr>
              <a:t>Reliable source of energy.</a:t>
            </a:r>
          </a:p>
          <a:p>
            <a:pPr marL="0" indent="0">
              <a:buNone/>
            </a:pPr>
            <a:r>
              <a:rPr lang="en-US" sz="2200" b="1">
                <a:solidFill>
                  <a:srgbClr val="00B050"/>
                </a:solidFill>
              </a:rPr>
              <a:t> small land footprint.</a:t>
            </a:r>
          </a:p>
          <a:p>
            <a:pPr marL="0" indent="0">
              <a:buNone/>
            </a:pPr>
            <a:r>
              <a:rPr lang="en-US" sz="2200" b="1">
                <a:solidFill>
                  <a:srgbClr val="00B050"/>
                </a:solidFill>
              </a:rPr>
              <a:t> usable for small and large-scale installation.</a:t>
            </a:r>
          </a:p>
          <a:p>
            <a:pPr marL="0" indent="0">
              <a:buNone/>
            </a:pPr>
            <a:r>
              <a:rPr lang="en-US" sz="2200" b="1"/>
              <a:t> Cons:</a:t>
            </a:r>
          </a:p>
          <a:p>
            <a:pPr marL="0" indent="0">
              <a:buNone/>
            </a:pPr>
            <a:r>
              <a:rPr lang="en-US" sz="2200" b="1"/>
              <a:t> </a:t>
            </a:r>
            <a:r>
              <a:rPr lang="en-US" sz="2200" b="1">
                <a:solidFill>
                  <a:srgbClr val="FF0000"/>
                </a:solidFill>
              </a:rPr>
              <a:t>location dependent.</a:t>
            </a:r>
          </a:p>
          <a:p>
            <a:pPr marL="0" indent="0">
              <a:buNone/>
            </a:pPr>
            <a:r>
              <a:rPr lang="en-US" sz="2200" b="1">
                <a:solidFill>
                  <a:srgbClr val="FF0000"/>
                </a:solidFill>
              </a:rPr>
              <a:t> high initial costs.</a:t>
            </a:r>
          </a:p>
          <a:p>
            <a:pPr marL="0" indent="0">
              <a:buNone/>
            </a:pPr>
            <a:r>
              <a:rPr lang="en-US" sz="2200" b="1">
                <a:solidFill>
                  <a:srgbClr val="FF0000"/>
                </a:solidFill>
              </a:rPr>
              <a:t> can lead to surface instability.</a:t>
            </a:r>
          </a:p>
          <a:p>
            <a:pPr marL="0" indent="0">
              <a:buNone/>
            </a:pPr>
            <a:r>
              <a:rPr lang="en-US" sz="2200"/>
              <a:t> </a:t>
            </a:r>
          </a:p>
        </p:txBody>
      </p:sp>
      <p:pic>
        <p:nvPicPr>
          <p:cNvPr id="4" name="Picture 3" descr="Geothermal Power | Audubon California">
            <a:extLst>
              <a:ext uri="{FF2B5EF4-FFF2-40B4-BE49-F238E27FC236}">
                <a16:creationId xmlns:a16="http://schemas.microsoft.com/office/drawing/2014/main" id="{BFB18A49-0C14-30F0-D300-E4AC37260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90" r="26204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EA039-82EA-F072-AA9C-EF31B1572F37}"/>
              </a:ext>
            </a:extLst>
          </p:cNvPr>
          <p:cNvSpPr txBox="1"/>
          <p:nvPr/>
        </p:nvSpPr>
        <p:spPr>
          <a:xfrm>
            <a:off x="8436428" y="7619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Next: Solar Energy</a:t>
            </a:r>
          </a:p>
        </p:txBody>
      </p:sp>
      <p:pic>
        <p:nvPicPr>
          <p:cNvPr id="8" name="Picture 7" descr="Solar panel - Wikipedia">
            <a:extLst>
              <a:ext uri="{FF2B5EF4-FFF2-40B4-BE49-F238E27FC236}">
                <a16:creationId xmlns:a16="http://schemas.microsoft.com/office/drawing/2014/main" id="{FBAC32B6-E3CA-203C-35F9-76EF339FF9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19" r="18160" b="-1"/>
          <a:stretch/>
        </p:blipFill>
        <p:spPr>
          <a:xfrm>
            <a:off x="10377827" y="-108009"/>
            <a:ext cx="883295" cy="9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8E48D-54A8-6880-C1EC-F9F5E3DEA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Solar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C9E5-7B9D-71E8-0C2A-2A987ABC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sz="2200" b="1"/>
              <a:t>Pros:</a:t>
            </a:r>
            <a:endParaRPr lang="en-US"/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  <a:ea typeface="+mn-lt"/>
                <a:cs typeface="+mn-lt"/>
              </a:rPr>
              <a:t>Almost zero maintenance.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  <a:ea typeface="+mn-lt"/>
                <a:cs typeface="+mn-lt"/>
              </a:rPr>
              <a:t>Energy independence.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  <a:ea typeface="+mn-lt"/>
                <a:cs typeface="+mn-lt"/>
              </a:rPr>
              <a:t>Can improve property value.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  <a:ea typeface="+mn-lt"/>
                <a:cs typeface="+mn-lt"/>
              </a:rPr>
              <a:t>Excellent return on investment.</a:t>
            </a:r>
          </a:p>
          <a:p>
            <a:pPr marL="457200" lvl="1" indent="0">
              <a:buNone/>
            </a:pPr>
            <a:r>
              <a:rPr lang="en-US" sz="2200" b="1">
                <a:ea typeface="+mn-lt"/>
                <a:cs typeface="+mn-lt"/>
              </a:rPr>
              <a:t>Cons: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  <a:ea typeface="+mn-lt"/>
                <a:cs typeface="+mn-lt"/>
              </a:rPr>
              <a:t>High up front cost.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  <a:ea typeface="+mn-lt"/>
                <a:cs typeface="+mn-lt"/>
              </a:rPr>
              <a:t>Can put buyers off.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  <a:ea typeface="+mn-lt"/>
                <a:cs typeface="+mn-lt"/>
              </a:rPr>
              <a:t>Uses a lot of roof space.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  <a:ea typeface="+mn-lt"/>
                <a:cs typeface="+mn-lt"/>
              </a:rPr>
              <a:t>Not all roof configurations are suitable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200">
              <a:ea typeface="+mn-lt"/>
              <a:cs typeface="+mn-lt"/>
            </a:endParaRPr>
          </a:p>
        </p:txBody>
      </p:sp>
      <p:pic>
        <p:nvPicPr>
          <p:cNvPr id="4" name="Picture 3" descr="Solar panel - Wikipedia">
            <a:extLst>
              <a:ext uri="{FF2B5EF4-FFF2-40B4-BE49-F238E27FC236}">
                <a16:creationId xmlns:a16="http://schemas.microsoft.com/office/drawing/2014/main" id="{9AB3DFA7-C93E-7119-AD16-0C319631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9" r="18160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AFDDD2-E01E-DEC1-679F-3EA32FD9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448081"/>
              </p:ext>
            </p:extLst>
          </p:nvPr>
        </p:nvGraphicFramePr>
        <p:xfrm>
          <a:off x="14173200" y="812800"/>
          <a:ext cx="6466114" cy="42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66114">
                  <a:extLst>
                    <a:ext uri="{9D8B030D-6E8A-4147-A177-3AD203B41FA5}">
                      <a16:colId xmlns:a16="http://schemas.microsoft.com/office/drawing/2014/main" val="135555144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95250" marR="9525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720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43FF7A-7CA4-A509-8391-2FF2616D3C6D}"/>
              </a:ext>
            </a:extLst>
          </p:cNvPr>
          <p:cNvSpPr txBox="1"/>
          <p:nvPr/>
        </p:nvSpPr>
        <p:spPr>
          <a:xfrm>
            <a:off x="8436428" y="7619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Next: Wind Turbine</a:t>
            </a:r>
          </a:p>
        </p:txBody>
      </p:sp>
      <p:pic>
        <p:nvPicPr>
          <p:cNvPr id="9" name="Picture 8" descr="Offshore Wind Turbines | Project Drawdown">
            <a:extLst>
              <a:ext uri="{FF2B5EF4-FFF2-40B4-BE49-F238E27FC236}">
                <a16:creationId xmlns:a16="http://schemas.microsoft.com/office/drawing/2014/main" id="{61C3D356-0125-2501-A454-64D44732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86" r="20883" b="-2"/>
          <a:stretch/>
        </p:blipFill>
        <p:spPr>
          <a:xfrm>
            <a:off x="10485287" y="-548"/>
            <a:ext cx="678142" cy="68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EFD7C-F666-33A9-FB0C-0E4C70A7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Wind turbines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CA9D-0360-FD08-97A6-E1DCB2A51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sz="2200" b="1"/>
              <a:t>Pros:</a:t>
            </a:r>
            <a:endParaRPr lang="en-US"/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  <a:ea typeface="+mn-lt"/>
                <a:cs typeface="+mn-lt"/>
              </a:rPr>
              <a:t>Clean, sustainable and abundant.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  <a:ea typeface="+mn-lt"/>
                <a:cs typeface="+mn-lt"/>
              </a:rPr>
              <a:t>Cost-effective.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  <a:ea typeface="+mn-lt"/>
                <a:cs typeface="+mn-lt"/>
              </a:rPr>
              <a:t>Price continues to drop.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00B050"/>
                </a:solidFill>
                <a:ea typeface="+mn-lt"/>
                <a:cs typeface="+mn-lt"/>
              </a:rPr>
              <a:t>Turbines are an efficient use of land.</a:t>
            </a:r>
          </a:p>
          <a:p>
            <a:pPr marL="457200" lvl="1" indent="0">
              <a:buNone/>
            </a:pPr>
            <a:r>
              <a:rPr lang="en-US" sz="2200" b="1"/>
              <a:t>Cons: 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  <a:ea typeface="+mn-lt"/>
                <a:cs typeface="+mn-lt"/>
              </a:rPr>
              <a:t>Variable energy source (needs wind to work).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  <a:ea typeface="+mn-lt"/>
                <a:cs typeface="+mn-lt"/>
              </a:rPr>
              <a:t>Turbines can be loud. ~45dB on average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</a:rPr>
              <a:t>Construction can cause local disturbances.</a:t>
            </a:r>
          </a:p>
          <a:p>
            <a:pPr marL="457200" lvl="1" indent="0">
              <a:buNone/>
            </a:pPr>
            <a:r>
              <a:rPr lang="en-US" sz="2200" b="1">
                <a:solidFill>
                  <a:srgbClr val="FF0000"/>
                </a:solidFill>
              </a:rPr>
              <a:t>Not the most aesthetically pleasing. (weird big fidget spinner)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endParaRPr lang="en-US" sz="2200"/>
          </a:p>
        </p:txBody>
      </p:sp>
      <p:pic>
        <p:nvPicPr>
          <p:cNvPr id="4" name="Picture 3" descr="Offshore Wind Turbines | Project Drawdown">
            <a:extLst>
              <a:ext uri="{FF2B5EF4-FFF2-40B4-BE49-F238E27FC236}">
                <a16:creationId xmlns:a16="http://schemas.microsoft.com/office/drawing/2014/main" id="{BEA07D44-CC7B-7F3A-F22E-5ABCA523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86" r="20883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0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BE0F-C63C-1CF7-FBD9-387DDEB4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hope you liked the presentation</a:t>
            </a:r>
          </a:p>
        </p:txBody>
      </p:sp>
      <p:pic>
        <p:nvPicPr>
          <p:cNvPr id="4" name="Content Placeholder 3" descr="An ant carrying a globe&#10;&#10;AI-generated content may be incorrect.">
            <a:extLst>
              <a:ext uri="{FF2B5EF4-FFF2-40B4-BE49-F238E27FC236}">
                <a16:creationId xmlns:a16="http://schemas.microsoft.com/office/drawing/2014/main" id="{850CDD1B-D0DA-E419-AE63-4EB80D8C2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47" y="1688042"/>
            <a:ext cx="4554672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F8BAAE-3CCB-1B41-665C-42891C63D5F9}"/>
              </a:ext>
            </a:extLst>
          </p:cNvPr>
          <p:cNvSpPr txBox="1"/>
          <p:nvPr/>
        </p:nvSpPr>
        <p:spPr>
          <a:xfrm>
            <a:off x="5386917" y="1820333"/>
            <a:ext cx="595841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Make sure you stay warm and wrap up in this cold climate</a:t>
            </a:r>
          </a:p>
          <a:p>
            <a:endParaRPr lang="en-US"/>
          </a:p>
          <a:p>
            <a:r>
              <a:rPr lang="en-US" err="1">
                <a:ea typeface="+mn-lt"/>
                <a:cs typeface="+mn-lt"/>
              </a:rPr>
              <a:t>zachu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jsi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kobliha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přeji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hezké</a:t>
            </a:r>
            <a:r>
              <a:rPr lang="en-US">
                <a:ea typeface="+mn-lt"/>
                <a:cs typeface="+mn-lt"/>
              </a:rPr>
              <a:t> vánoce (for </a:t>
            </a:r>
            <a:r>
              <a:rPr lang="en-US" err="1">
                <a:ea typeface="+mn-lt"/>
                <a:cs typeface="+mn-lt"/>
              </a:rPr>
              <a:t>zach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endParaRPr lang="en-US"/>
          </a:p>
          <a:p>
            <a:r>
              <a:rPr lang="en-US" err="1">
                <a:ea typeface="+mn-lt"/>
                <a:cs typeface="+mn-lt"/>
              </a:rPr>
              <a:t>Certifique</a:t>
            </a:r>
            <a:r>
              <a:rPr lang="en-US">
                <a:ea typeface="+mn-lt"/>
                <a:cs typeface="+mn-lt"/>
              </a:rPr>
              <a:t>-se de se </a:t>
            </a:r>
            <a:r>
              <a:rPr lang="en-US" err="1">
                <a:ea typeface="+mn-lt"/>
                <a:cs typeface="+mn-lt"/>
              </a:rPr>
              <a:t>manter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aquecido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agasalhado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neste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clima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frio</a:t>
            </a:r>
            <a:r>
              <a:rPr lang="en-US">
                <a:ea typeface="+mn-lt"/>
                <a:cs typeface="+mn-lt"/>
              </a:rPr>
              <a:t>. (for </a:t>
            </a:r>
            <a:r>
              <a:rPr lang="en-US" err="1">
                <a:ea typeface="+mn-lt"/>
                <a:cs typeface="+mn-lt"/>
              </a:rPr>
              <a:t>ismael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endParaRPr lang="en-US"/>
          </a:p>
          <a:p>
            <a:r>
              <a:rPr lang="en-US" err="1">
                <a:ea typeface="+mn-lt"/>
                <a:cs typeface="+mn-lt"/>
              </a:rPr>
              <a:t>Asegúrate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mantenerte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abrigado</a:t>
            </a:r>
            <a:r>
              <a:rPr lang="en-US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abrigado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clima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frío</a:t>
            </a:r>
            <a:r>
              <a:rPr lang="en-US">
                <a:ea typeface="+mn-lt"/>
                <a:cs typeface="+mn-lt"/>
              </a:rPr>
              <a:t>. (for </a:t>
            </a:r>
            <a:r>
              <a:rPr lang="en-US" err="1">
                <a:ea typeface="+mn-lt"/>
                <a:cs typeface="+mn-lt"/>
              </a:rPr>
              <a:t>mr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roberts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1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777cbeb-adbe-43ed-8a8b-80218d2bdad0}" enabled="0" method="" siteId="{2777cbeb-adbe-43ed-8a8b-80218d2bdad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416</Words>
  <Application>Microsoft Office PowerPoint</Application>
  <PresentationFormat>Widescreen</PresentationFormat>
  <Paragraphs>85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Courier New</vt:lpstr>
      <vt:lpstr>office theme</vt:lpstr>
      <vt:lpstr>Research on renewable resources</vt:lpstr>
      <vt:lpstr>Hydro electricity</vt:lpstr>
      <vt:lpstr>Tidal </vt:lpstr>
      <vt:lpstr>Tidal </vt:lpstr>
      <vt:lpstr>Geothermal </vt:lpstr>
      <vt:lpstr>Solar</vt:lpstr>
      <vt:lpstr>Wind turbines</vt:lpstr>
      <vt:lpstr>We hope you liked the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Ismael Castro Platt</dc:creator>
  <cp:lastModifiedBy>Ismael Castro Platt</cp:lastModifiedBy>
  <cp:revision>2</cp:revision>
  <dcterms:created xsi:type="dcterms:W3CDTF">2025-01-29T11:38:47Z</dcterms:created>
  <dcterms:modified xsi:type="dcterms:W3CDTF">2025-05-09T21:07:00Z</dcterms:modified>
</cp:coreProperties>
</file>